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8"/>
  </p:notesMasterIdLst>
  <p:handoutMasterIdLst>
    <p:handoutMasterId r:id="rId29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8" r:id="rId14"/>
    <p:sldId id="599" r:id="rId15"/>
    <p:sldId id="601" r:id="rId16"/>
    <p:sldId id="602" r:id="rId17"/>
    <p:sldId id="603" r:id="rId18"/>
    <p:sldId id="604" r:id="rId19"/>
    <p:sldId id="605" r:id="rId20"/>
    <p:sldId id="606" r:id="rId21"/>
    <p:sldId id="607" r:id="rId22"/>
    <p:sldId id="608" r:id="rId23"/>
    <p:sldId id="609" r:id="rId24"/>
    <p:sldId id="586" r:id="rId25"/>
    <p:sldId id="504" r:id="rId26"/>
    <p:sldId id="50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Дигитализация" id="{009E80DC-1BD0-4EA9-B53D-BD37E01E69BF}">
          <p14:sldIdLst>
            <p14:sldId id="587"/>
            <p14:sldId id="588"/>
            <p14:sldId id="589"/>
            <p14:sldId id="590"/>
            <p14:sldId id="591"/>
          </p14:sldIdLst>
        </p14:section>
        <p14:section name="Сканиране на изображения" id="{99A74FC4-92CC-4521-9493-296F392EA09A}">
          <p14:sldIdLst>
            <p14:sldId id="592"/>
            <p14:sldId id="593"/>
            <p14:sldId id="594"/>
            <p14:sldId id="595"/>
            <p14:sldId id="596"/>
            <p14:sldId id="598"/>
            <p14:sldId id="599"/>
            <p14:sldId id="601"/>
            <p14:sldId id="602"/>
            <p14:sldId id="603"/>
            <p14:sldId id="604"/>
          </p14:sldIdLst>
        </p14:section>
        <p14:section name="Цифрова фотография" id="{941506C3-51F2-4D61-AF86-6423F17A63D2}">
          <p14:sldIdLst>
            <p14:sldId id="605"/>
            <p14:sldId id="606"/>
          </p14:sldIdLst>
        </p14:section>
        <p14:section name="͏Прехвърляне на изображения от смартфон или фотоапарат на компютър" id="{E8C23796-0C4C-44AD-80E4-532434DF5840}">
          <p14:sldIdLst>
            <p14:sldId id="607"/>
            <p14:sldId id="608"/>
            <p14:sldId id="609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A00"/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42" autoAdjust="0"/>
    <p:restoredTop sz="93784" autoAdjust="0"/>
  </p:normalViewPr>
  <p:slideViewPr>
    <p:cSldViewPr showGuides="1">
      <p:cViewPr varScale="1">
        <p:scale>
          <a:sx n="145" d="100"/>
          <a:sy n="145" d="100"/>
        </p:scale>
        <p:origin x="296" y="19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15.07.24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944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086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/>
          </a:bodyPr>
          <a:lstStyle/>
          <a:p>
            <a:r>
              <a:rPr lang="ru-RU" dirty="0"/>
              <a:t>Дигитализиране на изображение. Обработване и запазване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1028" name="Picture 4" descr="Digitization, Digitalization and Digital Transformation - What Do They Mean?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29" b="1262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Сканиране с </a:t>
            </a:r>
            <a:r>
              <a:rPr lang="en-US" dirty="0"/>
              <a:t>Paint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9441" b="49098"/>
          <a:stretch/>
        </p:blipFill>
        <p:spPr>
          <a:xfrm>
            <a:off x="1483500" y="1401269"/>
            <a:ext cx="9247500" cy="50430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4296000" y="4059000"/>
            <a:ext cx="4005000" cy="1440000"/>
          </a:xfrm>
          <a:prstGeom prst="wedgeRoundRectCallout">
            <a:avLst>
              <a:gd name="adj1" fmla="val -68269"/>
              <a:gd name="adj2" fmla="val -367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използваме скенера, 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 scanner or camera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483500" y="3969000"/>
            <a:ext cx="2047500" cy="45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244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Сканиране с </a:t>
            </a:r>
            <a:r>
              <a:rPr lang="en-US" dirty="0"/>
              <a:t>Paint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00" y="1629000"/>
            <a:ext cx="5785376" cy="451193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7176000" y="1359000"/>
            <a:ext cx="4230000" cy="1530000"/>
          </a:xfrm>
          <a:prstGeom prst="wedgeRoundRectCallout">
            <a:avLst>
              <a:gd name="adj1" fmla="val -56636"/>
              <a:gd name="adj2" fmla="val 7308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прозорец с името на скенера, с който ще работите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041000" y="3654000"/>
            <a:ext cx="4500000" cy="1170321"/>
          </a:xfrm>
          <a:prstGeom prst="wedgeRoundRectCallout">
            <a:avLst>
              <a:gd name="adj1" fmla="val -18716"/>
              <a:gd name="adj2" fmla="val 397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Поставете снимката, която ще сканирате в скенера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6816000" y="5357033"/>
            <a:ext cx="3153124" cy="1170321"/>
          </a:xfrm>
          <a:prstGeom prst="wedgeRoundRectCallout">
            <a:avLst>
              <a:gd name="adj1" fmla="val -117627"/>
              <a:gd name="adj2" fmla="val 17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Натиснете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Preview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3381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000" y="1544380"/>
            <a:ext cx="6210000" cy="48430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581000" y="1764000"/>
            <a:ext cx="3555000" cy="2025000"/>
          </a:xfrm>
          <a:prstGeom prst="wedgeRoundRectCallout">
            <a:avLst>
              <a:gd name="adj1" fmla="val -73616"/>
              <a:gd name="adj2" fmla="val 366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в прозореца се вижда резултата от предварителното сканиране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4569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00598" cy="5528766"/>
          </a:xfrm>
        </p:spPr>
        <p:txBody>
          <a:bodyPr/>
          <a:lstStyle/>
          <a:p>
            <a:r>
              <a:rPr lang="ru-RU" dirty="0"/>
              <a:t>Чрез </a:t>
            </a:r>
            <a:r>
              <a:rPr lang="ru-RU" b="1" dirty="0"/>
              <a:t>радиобутоните</a:t>
            </a:r>
            <a:r>
              <a:rPr lang="ru-RU" dirty="0"/>
              <a:t> може да изберете една от </a:t>
            </a:r>
            <a:r>
              <a:rPr lang="ru-RU" b="1" dirty="0"/>
              <a:t>трите стандартни настройки</a:t>
            </a:r>
            <a:r>
              <a:rPr lang="ru-RU" dirty="0"/>
              <a:t> за </a:t>
            </a:r>
            <a:r>
              <a:rPr lang="ru-RU" b="1" dirty="0"/>
              <a:t>сканиране</a:t>
            </a:r>
          </a:p>
          <a:p>
            <a:pPr lvl="1"/>
            <a:r>
              <a:rPr lang="ru-RU" b="1" dirty="0"/>
              <a:t>Цветно</a:t>
            </a:r>
            <a:r>
              <a:rPr lang="ru-RU" dirty="0"/>
              <a:t> изображение</a:t>
            </a:r>
          </a:p>
          <a:p>
            <a:pPr lvl="1"/>
            <a:r>
              <a:rPr lang="bg-BG" dirty="0"/>
              <a:t>Изображение в </a:t>
            </a:r>
            <a:r>
              <a:rPr lang="bg-BG" b="1" dirty="0"/>
              <a:t>сивата гама</a:t>
            </a:r>
          </a:p>
          <a:p>
            <a:pPr lvl="1"/>
            <a:r>
              <a:rPr lang="bg-BG" b="1" dirty="0"/>
              <a:t>Черно-бяло</a:t>
            </a:r>
            <a:r>
              <a:rPr lang="bg-BG" dirty="0"/>
              <a:t> изображение</a:t>
            </a:r>
            <a:endParaRPr lang="ru-RU" dirty="0"/>
          </a:p>
          <a:p>
            <a:endParaRPr lang="en-US" dirty="0"/>
          </a:p>
        </p:txBody>
      </p:sp>
      <p:pic>
        <p:nvPicPr>
          <p:cNvPr id="6148" name="Picture 4" descr="61,556,500+ Color Image Stock Photos, Pictures &amp; Royalty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83" y="4537361"/>
            <a:ext cx="2859517" cy="1789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Стандартни настройки за сканиране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799" y="2349000"/>
            <a:ext cx="5432030" cy="42363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146" name="Picture 2" descr="MATLAB | RGB image to grayscale image conversion - GeeksforGeeks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84880" y="5097046"/>
            <a:ext cx="2603580" cy="16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90,000 Best Black-and-white Photos · 100% Free Download, 51% OF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912" y="4563825"/>
            <a:ext cx="2698955" cy="17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 bwMode="auto">
          <a:xfrm>
            <a:off x="6441535" y="3920883"/>
            <a:ext cx="1581150" cy="41349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444431" y="4340350"/>
            <a:ext cx="1581150" cy="379912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441535" y="4720262"/>
            <a:ext cx="2217414" cy="37911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6311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0" grpId="0" animBg="1"/>
      <p:bldP spid="10" grpId="1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Custom Settings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000" y="1779662"/>
            <a:ext cx="5760000" cy="449214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90406" y="2992742"/>
            <a:ext cx="4589936" cy="1575000"/>
          </a:xfrm>
          <a:prstGeom prst="wedgeRoundRectCallout">
            <a:avLst>
              <a:gd name="adj1" fmla="val 46038"/>
              <a:gd name="adj2" fmla="val 698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опцията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 Settings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създадете собствени настройки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318078" y="1899000"/>
            <a:ext cx="6627922" cy="1779267"/>
          </a:xfrm>
          <a:prstGeom prst="wedgeRoundRectCallout">
            <a:avLst>
              <a:gd name="adj1" fmla="val -30619"/>
              <a:gd name="adj2" fmla="val 1408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целта трябва да щракнете върху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Adjust the quality of the scanned picture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(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Настройване на качеството на сканираното изображение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611000" y="5364000"/>
            <a:ext cx="2205000" cy="27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507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120598" cy="5528766"/>
          </a:xfrm>
        </p:spPr>
        <p:txBody>
          <a:bodyPr>
            <a:normAutofit/>
          </a:bodyPr>
          <a:lstStyle/>
          <a:p>
            <a:r>
              <a:rPr lang="bg-BG" dirty="0"/>
              <a:t>От прозореца </a:t>
            </a:r>
            <a:r>
              <a:rPr lang="en-US" b="1" dirty="0"/>
              <a:t>Advanced Properties </a:t>
            </a:r>
            <a:r>
              <a:rPr lang="bg-BG" dirty="0"/>
              <a:t>може да променяте:</a:t>
            </a:r>
            <a:endParaRPr lang="en-US" dirty="0"/>
          </a:p>
          <a:p>
            <a:pPr lvl="1"/>
            <a:r>
              <a:rPr lang="bg-BG" b="1" dirty="0"/>
              <a:t>Яркостта</a:t>
            </a:r>
            <a:r>
              <a:rPr lang="bg-BG" dirty="0"/>
              <a:t> (</a:t>
            </a:r>
            <a:r>
              <a:rPr lang="en-US" dirty="0"/>
              <a:t>Brightness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Контраста</a:t>
            </a:r>
            <a:r>
              <a:rPr lang="bg-BG" dirty="0"/>
              <a:t> (</a:t>
            </a:r>
            <a:r>
              <a:rPr lang="en-US" dirty="0"/>
              <a:t>Contrast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Разделителната способност </a:t>
            </a:r>
            <a:r>
              <a:rPr lang="bg-BG" dirty="0"/>
              <a:t>(</a:t>
            </a:r>
            <a:r>
              <a:rPr lang="en-US" dirty="0"/>
              <a:t>Resolution</a:t>
            </a:r>
            <a:r>
              <a:rPr lang="bg-BG" dirty="0"/>
              <a:t>)</a:t>
            </a:r>
          </a:p>
          <a:p>
            <a:pPr lvl="1">
              <a:spcAft>
                <a:spcPts val="0"/>
              </a:spcAft>
            </a:pPr>
            <a:r>
              <a:rPr lang="bg-BG" b="1" dirty="0"/>
              <a:t>Типа на изображението</a:t>
            </a:r>
            <a:endParaRPr lang="en-US" b="1" dirty="0"/>
          </a:p>
          <a:p>
            <a:pPr marL="828000" lvl="1" indent="0">
              <a:spcBef>
                <a:spcPts val="0"/>
              </a:spcBef>
              <a:buNone/>
            </a:pPr>
            <a:r>
              <a:rPr lang="bg-BG" dirty="0"/>
              <a:t>(</a:t>
            </a:r>
            <a:r>
              <a:rPr lang="en-US" dirty="0"/>
              <a:t>Picture type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Properties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000" y="1926972"/>
            <a:ext cx="4860000" cy="45733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256000" y="3024000"/>
            <a:ext cx="2835000" cy="72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256000" y="3744000"/>
            <a:ext cx="2835000" cy="730847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714771" y="4599001"/>
            <a:ext cx="1558985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258392" y="4599001"/>
            <a:ext cx="2922608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43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Област на сканиране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000" y="1631477"/>
            <a:ext cx="5940000" cy="463252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61000" y="2078999"/>
            <a:ext cx="5490000" cy="1528683"/>
          </a:xfrm>
          <a:prstGeom prst="wedgeRoundRectCallout">
            <a:avLst>
              <a:gd name="adj1" fmla="val 58519"/>
              <a:gd name="adj2" fmla="val 517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променяте областта на сканиране чрез издърпване с мишката на пунктираната линия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371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45598" cy="5528766"/>
          </a:xfrm>
        </p:spPr>
        <p:txBody>
          <a:bodyPr/>
          <a:lstStyle/>
          <a:p>
            <a:r>
              <a:rPr lang="bg-BG" dirty="0"/>
              <a:t>Когато сте доволни от настройките за сканиране, натискате 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Scan</a:t>
            </a:r>
            <a:r>
              <a:rPr lang="en-US" dirty="0"/>
              <a:t>] </a:t>
            </a:r>
            <a:r>
              <a:rPr lang="bg-BG"/>
              <a:t>(</a:t>
            </a:r>
            <a:r>
              <a:rPr lang="bg-BG" b="1" dirty="0"/>
              <a:t>с</a:t>
            </a:r>
            <a:r>
              <a:rPr lang="bg-BG" b="1"/>
              <a:t>каниране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Сканиране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000" y="2408222"/>
            <a:ext cx="5535000" cy="431666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7351833" y="6356715"/>
            <a:ext cx="796705" cy="24220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8256000" y="5662639"/>
            <a:ext cx="1112300" cy="6102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6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815598" cy="5528766"/>
          </a:xfrm>
        </p:spPr>
        <p:txBody>
          <a:bodyPr anchor="ctr" anchorCtr="0"/>
          <a:lstStyle/>
          <a:p>
            <a:r>
              <a:rPr lang="bg-BG" dirty="0"/>
              <a:t>Когато сканирането приключи, </a:t>
            </a:r>
            <a:r>
              <a:rPr lang="bg-BG" b="1" dirty="0"/>
              <a:t>изображението</a:t>
            </a:r>
            <a:r>
              <a:rPr lang="bg-BG" dirty="0"/>
              <a:t> се </a:t>
            </a:r>
            <a:r>
              <a:rPr lang="bg-BG" b="1" dirty="0"/>
              <a:t>появява</a:t>
            </a:r>
            <a:r>
              <a:rPr lang="bg-BG" dirty="0"/>
              <a:t> в </a:t>
            </a:r>
            <a:r>
              <a:rPr lang="bg-BG" b="1" dirty="0"/>
              <a:t>прозореца</a:t>
            </a:r>
            <a:r>
              <a:rPr lang="bg-BG" dirty="0"/>
              <a:t> на </a:t>
            </a:r>
            <a:r>
              <a:rPr lang="en-US" b="1" dirty="0"/>
              <a:t>Paint</a:t>
            </a:r>
          </a:p>
          <a:p>
            <a:r>
              <a:rPr lang="bg-BG" dirty="0"/>
              <a:t>Вече може да го </a:t>
            </a:r>
            <a:r>
              <a:rPr lang="bg-BG" b="1" dirty="0">
                <a:solidFill>
                  <a:schemeClr val="bg1"/>
                </a:solidFill>
              </a:rPr>
              <a:t>обработвате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записвате</a:t>
            </a:r>
            <a:r>
              <a:rPr lang="bg-BG" dirty="0"/>
              <a:t> като всяко друго </a:t>
            </a:r>
            <a:r>
              <a:rPr lang="bg-BG" b="1" dirty="0"/>
              <a:t>графично изображение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Сканиране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2754"/>
          <a:stretch/>
        </p:blipFill>
        <p:spPr>
          <a:xfrm>
            <a:off x="6287668" y="1449000"/>
            <a:ext cx="5477030" cy="51823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7527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Използване на ел. устройства с камера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Цифрова фотография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00" y="999000"/>
            <a:ext cx="3330000" cy="33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5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Дигитализация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Сканиране</a:t>
            </a:r>
            <a:r>
              <a:rPr lang="bg-BG" dirty="0"/>
              <a:t> на изображения</a:t>
            </a:r>
          </a:p>
          <a:p>
            <a:r>
              <a:rPr lang="bg-BG" dirty="0"/>
              <a:t>Цифрова </a:t>
            </a:r>
            <a:r>
              <a:rPr lang="bg-BG" b="1" dirty="0"/>
              <a:t>фотография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Прехвърляне</a:t>
            </a:r>
            <a:r>
              <a:rPr lang="bg-BG" dirty="0"/>
              <a:t> на изображения от </a:t>
            </a:r>
            <a:r>
              <a:rPr lang="bg-BG" b="1" dirty="0"/>
              <a:t>смартфон</a:t>
            </a:r>
            <a:r>
              <a:rPr lang="bg-BG" dirty="0"/>
              <a:t> или </a:t>
            </a:r>
            <a:r>
              <a:rPr lang="bg-BG" b="1" dirty="0"/>
              <a:t>фотоапарат</a:t>
            </a:r>
            <a:r>
              <a:rPr lang="bg-BG" dirty="0"/>
              <a:t> на </a:t>
            </a:r>
            <a:r>
              <a:rPr lang="bg-BG" b="1" dirty="0"/>
              <a:t>компютър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855000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Цифрова фотография </a:t>
            </a:r>
            <a:r>
              <a:rPr lang="bg-BG" dirty="0"/>
              <a:t>– използва </a:t>
            </a:r>
            <a:r>
              <a:rPr lang="bg-BG" b="1" dirty="0"/>
              <a:t>цифрови фотоапарати</a:t>
            </a:r>
            <a:r>
              <a:rPr lang="bg-BG" dirty="0"/>
              <a:t> и </a:t>
            </a:r>
            <a:r>
              <a:rPr lang="bg-BG" b="1" dirty="0"/>
              <a:t>мобилни устройства </a:t>
            </a:r>
            <a:r>
              <a:rPr lang="bg-BG" dirty="0"/>
              <a:t>с </a:t>
            </a:r>
            <a:r>
              <a:rPr lang="bg-BG" b="1" dirty="0"/>
              <a:t>вградена камера</a:t>
            </a:r>
          </a:p>
          <a:p>
            <a:r>
              <a:rPr lang="bg-BG" dirty="0"/>
              <a:t>Заснетите изображения се </a:t>
            </a:r>
            <a:r>
              <a:rPr lang="bg-BG" b="1" dirty="0"/>
              <a:t>съхраняват</a:t>
            </a:r>
            <a:r>
              <a:rPr lang="bg-BG" dirty="0"/>
              <a:t> като </a:t>
            </a:r>
            <a:r>
              <a:rPr lang="bg-BG" b="1" dirty="0"/>
              <a:t>файлове</a:t>
            </a:r>
            <a:r>
              <a:rPr lang="bg-BG" dirty="0"/>
              <a:t> с </a:t>
            </a:r>
            <a:r>
              <a:rPr lang="bg-BG" b="1" dirty="0"/>
              <a:t>графичен формат</a:t>
            </a:r>
          </a:p>
          <a:p>
            <a:pPr lvl="1"/>
            <a:r>
              <a:rPr lang="bg-BG" dirty="0"/>
              <a:t>Те могат да бъдат </a:t>
            </a:r>
            <a:r>
              <a:rPr lang="bg-BG" b="1" dirty="0"/>
              <a:t>обработвани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Цифрова фотография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4687887"/>
            <a:ext cx="3150000" cy="2162687"/>
          </a:xfrm>
          <a:prstGeom prst="rect">
            <a:avLst/>
          </a:prstGeom>
        </p:spPr>
      </p:pic>
      <p:pic>
        <p:nvPicPr>
          <p:cNvPr id="1028" name="Picture 4" descr="Xiaomi 14 Ultra 16GB/512GB Bianco - compra - Gomibo.i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68910" y="4123617"/>
            <a:ext cx="2118118" cy="329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721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0" y="4704824"/>
            <a:ext cx="12191999" cy="1739175"/>
          </a:xfrm>
        </p:spPr>
        <p:txBody>
          <a:bodyPr/>
          <a:lstStyle/>
          <a:p>
            <a:r>
              <a:rPr lang="ru-RU" sz="4800" dirty="0"/>
              <a:t>͏Прехвърляне на изображения от смартфон или фотоапарат на компютър</a:t>
            </a:r>
            <a:endParaRPr lang="en-US" sz="4800" dirty="0"/>
          </a:p>
        </p:txBody>
      </p:sp>
      <p:pic>
        <p:nvPicPr>
          <p:cNvPr id="2050" name="Picture 2" descr="How To Directly Tether Your Camera To An IPad By Lee Morris | Free Canon  Camera Tethering Software Pc | alt-design.te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499" y="549000"/>
            <a:ext cx="6074999" cy="403044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6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Може да включите </a:t>
            </a:r>
            <a:r>
              <a:rPr lang="bg-BG" b="1" dirty="0"/>
              <a:t>фотоапарат</a:t>
            </a:r>
            <a:r>
              <a:rPr lang="bg-BG" dirty="0"/>
              <a:t> или </a:t>
            </a:r>
            <a:r>
              <a:rPr lang="bg-BG" b="1" dirty="0"/>
              <a:t>смартфон</a:t>
            </a:r>
            <a:r>
              <a:rPr lang="bg-BG" dirty="0"/>
              <a:t> към </a:t>
            </a:r>
            <a:r>
              <a:rPr lang="bg-BG" b="1" dirty="0"/>
              <a:t>компютър</a:t>
            </a:r>
            <a:r>
              <a:rPr lang="bg-BG" dirty="0"/>
              <a:t> чрез </a:t>
            </a:r>
            <a:r>
              <a:rPr lang="en-US" b="1" dirty="0">
                <a:solidFill>
                  <a:schemeClr val="bg1"/>
                </a:solidFill>
              </a:rPr>
              <a:t>USB </a:t>
            </a:r>
            <a:r>
              <a:rPr lang="bg-BG" b="1" dirty="0">
                <a:solidFill>
                  <a:schemeClr val="bg1"/>
                </a:solidFill>
              </a:rPr>
              <a:t>кабел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да прехвърлите файловете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Прехвърляне на изображения към компютър</a:t>
            </a:r>
            <a:endParaRPr lang="en-US" dirty="0"/>
          </a:p>
        </p:txBody>
      </p:sp>
      <p:pic>
        <p:nvPicPr>
          <p:cNvPr id="3074" name="Picture 2" descr="Close-up Usb Cable Connect Phone Laptop Stock Photo 2346179489 |  Shutterstoc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87"/>
          <a:stretch/>
        </p:blipFill>
        <p:spPr bwMode="auto">
          <a:xfrm>
            <a:off x="1596000" y="3376855"/>
            <a:ext cx="4455000" cy="28342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ow to Connect a Camera to a 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000" y="3369001"/>
            <a:ext cx="4275000" cy="285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4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При </a:t>
            </a:r>
            <a:r>
              <a:rPr lang="bg-BG" b="1" dirty="0"/>
              <a:t>смартфоните</a:t>
            </a:r>
            <a:r>
              <a:rPr lang="bg-BG" dirty="0"/>
              <a:t> може да се използват различни приложения за </a:t>
            </a:r>
            <a:r>
              <a:rPr lang="bg-BG" b="1" dirty="0"/>
              <a:t>облачни услуги </a:t>
            </a:r>
            <a:r>
              <a:rPr lang="bg-BG" dirty="0"/>
              <a:t>за качване на изображения</a:t>
            </a:r>
          </a:p>
          <a:p>
            <a:r>
              <a:rPr lang="bg-BG" dirty="0"/>
              <a:t>Когато </a:t>
            </a:r>
            <a:r>
              <a:rPr lang="bg-BG" b="1" dirty="0"/>
              <a:t>файловете</a:t>
            </a:r>
            <a:r>
              <a:rPr lang="bg-BG" dirty="0"/>
              <a:t> се </a:t>
            </a:r>
            <a:r>
              <a:rPr lang="bg-BG" b="1" dirty="0"/>
              <a:t>качат</a:t>
            </a:r>
            <a:r>
              <a:rPr lang="bg-BG" dirty="0"/>
              <a:t> в </a:t>
            </a:r>
            <a:r>
              <a:rPr lang="bg-BG" b="1" dirty="0"/>
              <a:t>облака</a:t>
            </a:r>
            <a:r>
              <a:rPr lang="bg-BG" dirty="0"/>
              <a:t>, могат да бъдат </a:t>
            </a:r>
            <a:r>
              <a:rPr lang="bg-BG" b="1" dirty="0"/>
              <a:t>достъпвани</a:t>
            </a:r>
            <a:r>
              <a:rPr lang="bg-BG" dirty="0"/>
              <a:t> от </a:t>
            </a:r>
            <a:r>
              <a:rPr lang="bg-BG" b="1" dirty="0"/>
              <a:t>различни устройства </a:t>
            </a:r>
            <a:r>
              <a:rPr lang="bg-BG" dirty="0"/>
              <a:t>като </a:t>
            </a:r>
            <a:r>
              <a:rPr lang="bg-BG" b="1" dirty="0"/>
              <a:t>компютър</a:t>
            </a:r>
            <a:r>
              <a:rPr lang="bg-BG" dirty="0"/>
              <a:t> и </a:t>
            </a:r>
            <a:r>
              <a:rPr lang="bg-BG" b="1" dirty="0"/>
              <a:t>т</a:t>
            </a:r>
            <a:r>
              <a:rPr lang="bg-BG" dirty="0"/>
              <a:t>.</a:t>
            </a:r>
            <a:r>
              <a:rPr lang="bg-BG" b="1" dirty="0"/>
              <a:t>н</a:t>
            </a:r>
            <a:r>
              <a:rPr lang="bg-BG" dirty="0"/>
              <a:t>.</a:t>
            </a:r>
          </a:p>
          <a:p>
            <a:r>
              <a:rPr lang="bg-BG" dirty="0"/>
              <a:t>Най-популярните са: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rgbClr val="00B0F0"/>
                </a:solidFill>
              </a:rPr>
              <a:t>G</a:t>
            </a:r>
            <a:r>
              <a:rPr lang="en-US" b="1" dirty="0">
                <a:solidFill>
                  <a:srgbClr val="FF0000"/>
                </a:solidFill>
              </a:rPr>
              <a:t>o</a:t>
            </a:r>
            <a:r>
              <a:rPr lang="en-US" b="1" dirty="0">
                <a:solidFill>
                  <a:srgbClr val="F0EA00"/>
                </a:solidFill>
              </a:rPr>
              <a:t>o</a:t>
            </a:r>
            <a:r>
              <a:rPr lang="en-US" b="1" dirty="0">
                <a:solidFill>
                  <a:srgbClr val="00B0F0"/>
                </a:solidFill>
              </a:rPr>
              <a:t>g</a:t>
            </a:r>
            <a:r>
              <a:rPr lang="en-US" b="1" dirty="0">
                <a:solidFill>
                  <a:srgbClr val="00B050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e</a:t>
            </a:r>
            <a:r>
              <a:rPr lang="en-US" dirty="0"/>
              <a:t> </a:t>
            </a:r>
            <a:r>
              <a:rPr lang="en-US" b="1" dirty="0"/>
              <a:t>Photos</a:t>
            </a:r>
          </a:p>
          <a:p>
            <a:pPr lvl="1"/>
            <a:r>
              <a:rPr lang="en-US" b="1" dirty="0"/>
              <a:t>Dropbox</a:t>
            </a:r>
          </a:p>
          <a:p>
            <a:pPr lvl="1"/>
            <a:r>
              <a:rPr lang="en-US" b="1" dirty="0"/>
              <a:t>OneDrive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6" y="100750"/>
            <a:ext cx="11080594" cy="882654"/>
          </a:xfrm>
        </p:spPr>
        <p:txBody>
          <a:bodyPr>
            <a:normAutofit/>
          </a:bodyPr>
          <a:lstStyle/>
          <a:p>
            <a:r>
              <a:rPr lang="bg-BG" sz="3400" dirty="0"/>
              <a:t>Използване на облачни услуги</a:t>
            </a:r>
            <a:endParaRPr lang="en-US" sz="3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75" b="7812"/>
          <a:stretch/>
        </p:blipFill>
        <p:spPr>
          <a:xfrm>
            <a:off x="2946000" y="4374000"/>
            <a:ext cx="2880000" cy="238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014" y="4494000"/>
            <a:ext cx="3150000" cy="21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454" y="4588950"/>
            <a:ext cx="263842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5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Дигитализация</a:t>
            </a:r>
            <a:r>
              <a:rPr lang="ru-RU" sz="2800" dirty="0">
                <a:solidFill>
                  <a:schemeClr val="bg2"/>
                </a:solidFill>
              </a:rPr>
              <a:t> – преобразуване на </a:t>
            </a:r>
            <a:r>
              <a:rPr lang="ru-RU" sz="2800" b="1" dirty="0">
                <a:solidFill>
                  <a:schemeClr val="bg2"/>
                </a:solidFill>
              </a:rPr>
              <a:t>аналогова информация </a:t>
            </a:r>
            <a:r>
              <a:rPr lang="ru-RU" sz="2800" dirty="0">
                <a:solidFill>
                  <a:schemeClr val="bg2"/>
                </a:solidFill>
              </a:rPr>
              <a:t>в </a:t>
            </a:r>
            <a:r>
              <a:rPr lang="ru-RU" sz="2800" b="1" dirty="0">
                <a:solidFill>
                  <a:schemeClr val="bg2"/>
                </a:solidFill>
              </a:rPr>
              <a:t>цифрова</a:t>
            </a:r>
            <a:r>
              <a:rPr lang="ru-RU" sz="2800" dirty="0">
                <a:solidFill>
                  <a:schemeClr val="bg2"/>
                </a:solidFill>
              </a:rPr>
              <a:t> чрез </a:t>
            </a:r>
            <a:r>
              <a:rPr lang="ru-RU" sz="2800" b="1" dirty="0">
                <a:solidFill>
                  <a:schemeClr val="bg2"/>
                </a:solidFill>
              </a:rPr>
              <a:t>електронни устройства</a:t>
            </a:r>
            <a:endParaRPr lang="bg-BG" sz="2800" b="1" dirty="0">
              <a:solidFill>
                <a:schemeClr val="bg2"/>
              </a:solidFill>
            </a:endParaRP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Скенер</a:t>
            </a:r>
            <a:r>
              <a:rPr lang="bg-BG" sz="2800" dirty="0">
                <a:solidFill>
                  <a:schemeClr val="bg2"/>
                </a:solidFill>
              </a:rPr>
              <a:t> – устройство, което </a:t>
            </a:r>
            <a:r>
              <a:rPr lang="bg-BG" sz="2800" b="1" dirty="0">
                <a:solidFill>
                  <a:schemeClr val="bg2"/>
                </a:solidFill>
              </a:rPr>
              <a:t>въвежда графична информация </a:t>
            </a:r>
            <a:r>
              <a:rPr lang="bg-BG" sz="2800" dirty="0">
                <a:solidFill>
                  <a:schemeClr val="bg2"/>
                </a:solidFill>
              </a:rPr>
              <a:t>от </a:t>
            </a:r>
            <a:r>
              <a:rPr lang="bg-BG" sz="2800" b="1" dirty="0">
                <a:solidFill>
                  <a:schemeClr val="bg2"/>
                </a:solidFill>
              </a:rPr>
              <a:t>хартиен носител </a:t>
            </a:r>
            <a:r>
              <a:rPr lang="bg-BG" sz="2800" dirty="0">
                <a:solidFill>
                  <a:schemeClr val="bg2"/>
                </a:solidFill>
              </a:rPr>
              <a:t>за </a:t>
            </a:r>
            <a:r>
              <a:rPr lang="bg-BG" sz="2800" b="1" dirty="0">
                <a:solidFill>
                  <a:schemeClr val="bg2"/>
                </a:solidFill>
              </a:rPr>
              <a:t>обработка</a:t>
            </a:r>
            <a:r>
              <a:rPr lang="bg-BG" sz="2800" dirty="0">
                <a:solidFill>
                  <a:schemeClr val="bg2"/>
                </a:solidFill>
              </a:rPr>
              <a:t> в </a:t>
            </a:r>
            <a:r>
              <a:rPr lang="bg-BG" sz="2800" b="1" dirty="0">
                <a:solidFill>
                  <a:schemeClr val="bg2"/>
                </a:solidFill>
              </a:rPr>
              <a:t>компютъра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Разделителна способност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броят</a:t>
            </a:r>
            <a:r>
              <a:rPr lang="bg-BG" sz="2800" dirty="0">
                <a:solidFill>
                  <a:schemeClr val="bg2"/>
                </a:solidFill>
              </a:rPr>
              <a:t> на </a:t>
            </a:r>
            <a:r>
              <a:rPr lang="bg-BG" sz="2800" b="1" dirty="0">
                <a:solidFill>
                  <a:schemeClr val="bg2"/>
                </a:solidFill>
              </a:rPr>
              <a:t>пикселите</a:t>
            </a:r>
            <a:r>
              <a:rPr lang="bg-BG" sz="2800" dirty="0">
                <a:solidFill>
                  <a:schemeClr val="bg2"/>
                </a:solidFill>
              </a:rPr>
              <a:t> разположение на </a:t>
            </a:r>
            <a:r>
              <a:rPr lang="bg-BG" sz="2800" b="1" dirty="0">
                <a:solidFill>
                  <a:schemeClr val="bg2"/>
                </a:solidFill>
              </a:rPr>
              <a:t>1см.</a:t>
            </a:r>
            <a:r>
              <a:rPr lang="bg-BG" sz="2800" dirty="0">
                <a:solidFill>
                  <a:schemeClr val="bg2"/>
                </a:solidFill>
              </a:rPr>
              <a:t> от </a:t>
            </a:r>
            <a:r>
              <a:rPr lang="bg-BG" sz="2800" b="1" dirty="0">
                <a:solidFill>
                  <a:schemeClr val="bg2"/>
                </a:solidFill>
              </a:rPr>
              <a:t>хоризонталната</a:t>
            </a:r>
            <a:r>
              <a:rPr lang="bg-BG" sz="2800" dirty="0">
                <a:solidFill>
                  <a:schemeClr val="bg2"/>
                </a:solidFill>
              </a:rPr>
              <a:t> или </a:t>
            </a:r>
            <a:r>
              <a:rPr lang="bg-BG" sz="2800" b="1" dirty="0">
                <a:solidFill>
                  <a:schemeClr val="bg2"/>
                </a:solidFill>
              </a:rPr>
              <a:t>вертикалната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линия</a:t>
            </a:r>
            <a:r>
              <a:rPr lang="bg-BG" sz="2800" dirty="0">
                <a:solidFill>
                  <a:schemeClr val="bg2"/>
                </a:solidFill>
              </a:rPr>
              <a:t> на 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Прехвърляне</a:t>
            </a:r>
            <a:r>
              <a:rPr lang="bg-BG" sz="2800" dirty="0">
                <a:solidFill>
                  <a:schemeClr val="bg2"/>
                </a:solidFill>
              </a:rPr>
              <a:t> на изображения чрез: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USB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кабел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bg-BG" sz="2400" b="1" dirty="0">
                <a:solidFill>
                  <a:schemeClr val="bg2"/>
                </a:solidFill>
              </a:rPr>
              <a:t>Облачни услуги</a:t>
            </a:r>
            <a:endParaRPr lang="en-US" sz="2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315916"/>
            <a:ext cx="10961783" cy="768084"/>
          </a:xfrm>
        </p:spPr>
        <p:txBody>
          <a:bodyPr/>
          <a:lstStyle/>
          <a:p>
            <a:r>
              <a:rPr lang="bg-BG" dirty="0"/>
              <a:t>Дигитализация</a:t>
            </a:r>
            <a:endParaRPr lang="en-US" dirty="0"/>
          </a:p>
        </p:txBody>
      </p:sp>
      <p:pic>
        <p:nvPicPr>
          <p:cNvPr id="2052" name="Picture 4" descr="Digitalization - Free technology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500" y="1359000"/>
            <a:ext cx="2745000" cy="274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4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776000" y="1121143"/>
            <a:ext cx="10416000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Дигитализация</a:t>
            </a:r>
            <a:r>
              <a:rPr lang="bg-BG" dirty="0"/>
              <a:t> – </a:t>
            </a:r>
            <a:r>
              <a:rPr lang="bg-BG" b="1" dirty="0"/>
              <a:t>преобразуване</a:t>
            </a:r>
            <a:r>
              <a:rPr lang="bg-BG" dirty="0"/>
              <a:t> на </a:t>
            </a:r>
            <a:r>
              <a:rPr lang="bg-BG" b="1" dirty="0"/>
              <a:t>аналогова информация</a:t>
            </a:r>
            <a:r>
              <a:rPr lang="bg-BG" dirty="0"/>
              <a:t> в </a:t>
            </a:r>
            <a:r>
              <a:rPr lang="bg-BG" b="1" dirty="0"/>
              <a:t>цифрова</a:t>
            </a:r>
            <a:r>
              <a:rPr lang="bg-BG" dirty="0"/>
              <a:t> чрез електронни устройства</a:t>
            </a:r>
          </a:p>
          <a:p>
            <a:pPr lvl="1"/>
            <a:r>
              <a:rPr lang="bg-BG" dirty="0"/>
              <a:t>Целта е информацията да се </a:t>
            </a:r>
            <a:r>
              <a:rPr lang="bg-BG" b="1" dirty="0"/>
              <a:t>обработва</a:t>
            </a:r>
            <a:r>
              <a:rPr lang="bg-BG" dirty="0"/>
              <a:t> и </a:t>
            </a:r>
            <a:r>
              <a:rPr lang="bg-BG" b="1" dirty="0"/>
              <a:t>съхранява</a:t>
            </a:r>
            <a:r>
              <a:rPr lang="bg-BG" dirty="0"/>
              <a:t> на </a:t>
            </a:r>
            <a:r>
              <a:rPr lang="bg-BG" b="1" dirty="0"/>
              <a:t>компютър</a:t>
            </a:r>
          </a:p>
          <a:p>
            <a:r>
              <a:rPr lang="bg-BG" dirty="0"/>
              <a:t>За </a:t>
            </a:r>
            <a:r>
              <a:rPr lang="bg-BG" b="1" dirty="0"/>
              <a:t>дигитализация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 най-често се използват:</a:t>
            </a:r>
          </a:p>
          <a:p>
            <a:pPr lvl="1"/>
            <a:r>
              <a:rPr lang="bg-BG" dirty="0"/>
              <a:t>Скенер</a:t>
            </a:r>
          </a:p>
          <a:p>
            <a:pPr lvl="1"/>
            <a:r>
              <a:rPr lang="bg-BG" dirty="0"/>
              <a:t>Цифрова камера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Дигитализация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978" y="4463999"/>
            <a:ext cx="2746605" cy="22192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430" y="4779000"/>
            <a:ext cx="3474722" cy="17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3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Скенер</a:t>
            </a:r>
            <a:r>
              <a:rPr lang="bg-BG" dirty="0"/>
              <a:t> (</a:t>
            </a:r>
            <a:r>
              <a:rPr lang="en-US" b="1" dirty="0"/>
              <a:t>Scanner</a:t>
            </a:r>
            <a:r>
              <a:rPr lang="bg-BG" dirty="0"/>
              <a:t>) –</a:t>
            </a:r>
            <a:r>
              <a:rPr lang="en-US" dirty="0"/>
              <a:t> </a:t>
            </a:r>
            <a:r>
              <a:rPr lang="bg-BG" b="1" dirty="0"/>
              <a:t>входно устройство</a:t>
            </a:r>
            <a:r>
              <a:rPr lang="bg-BG" dirty="0"/>
              <a:t>, което </a:t>
            </a:r>
            <a:r>
              <a:rPr lang="bg-BG" b="1" dirty="0"/>
              <a:t>преобразува информация</a:t>
            </a:r>
            <a:r>
              <a:rPr lang="bg-BG" dirty="0"/>
              <a:t>, записана върху хартия, в </a:t>
            </a:r>
            <a:r>
              <a:rPr lang="bg-BG" b="1" dirty="0"/>
              <a:t>растерно изображение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скенер?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29" y="3429000"/>
            <a:ext cx="3780000" cy="29046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000" y="3429000"/>
            <a:ext cx="2961047" cy="276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Разделителна способност </a:t>
            </a:r>
            <a:r>
              <a:rPr lang="bg-BG" dirty="0"/>
              <a:t>(</a:t>
            </a:r>
            <a:r>
              <a:rPr lang="en-US" b="1" dirty="0"/>
              <a:t>Resolution</a:t>
            </a:r>
            <a:r>
              <a:rPr lang="bg-BG" dirty="0"/>
              <a:t>) –</a:t>
            </a:r>
            <a:r>
              <a:rPr lang="en-US" dirty="0"/>
              <a:t> </a:t>
            </a:r>
            <a:r>
              <a:rPr lang="bg-BG" dirty="0"/>
              <a:t>свързва </a:t>
            </a:r>
            <a:r>
              <a:rPr lang="bg-BG" b="1" dirty="0"/>
              <a:t>размера в пиксели</a:t>
            </a:r>
            <a:r>
              <a:rPr lang="bg-BG" dirty="0"/>
              <a:t> на растерните изображения с </a:t>
            </a:r>
            <a:r>
              <a:rPr lang="bg-BG" b="1" dirty="0"/>
              <a:t>физически размер </a:t>
            </a:r>
            <a:r>
              <a:rPr lang="bg-BG" dirty="0"/>
              <a:t>на изображението</a:t>
            </a:r>
          </a:p>
          <a:p>
            <a:pPr lvl="1"/>
            <a:r>
              <a:rPr lang="bg-BG" dirty="0"/>
              <a:t>Измерва се в  </a:t>
            </a:r>
            <a:r>
              <a:rPr lang="en-US" b="1" dirty="0">
                <a:solidFill>
                  <a:schemeClr val="bg1"/>
                </a:solidFill>
              </a:rPr>
              <a:t>DPI</a:t>
            </a:r>
            <a:r>
              <a:rPr lang="en-US" dirty="0"/>
              <a:t> (</a:t>
            </a:r>
            <a:r>
              <a:rPr lang="en-US" b="1" dirty="0">
                <a:solidFill>
                  <a:schemeClr val="bg1"/>
                </a:solidFill>
              </a:rPr>
              <a:t>D</a:t>
            </a:r>
            <a:r>
              <a:rPr lang="en-US" dirty="0"/>
              <a:t>ots </a:t>
            </a:r>
            <a:r>
              <a:rPr lang="en-US" b="1" dirty="0">
                <a:solidFill>
                  <a:schemeClr val="bg1"/>
                </a:solidFill>
              </a:rPr>
              <a:t>P</a:t>
            </a:r>
            <a:r>
              <a:rPr lang="en-US" dirty="0"/>
              <a:t>er 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dirty="0"/>
              <a:t>nch)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разделителна способност</a:t>
            </a:r>
            <a:r>
              <a:rPr lang="en-US" dirty="0"/>
              <a:t>?</a:t>
            </a:r>
          </a:p>
        </p:txBody>
      </p:sp>
      <p:pic>
        <p:nvPicPr>
          <p:cNvPr id="4098" name="Picture 2" descr="upload.wikimedia.org/wikipedia/commons/thumb/3/3d/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6000" y="2662771"/>
            <a:ext cx="3600000" cy="399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What's DPI and why is more considered better? – Printful Help Cent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54" b="3863"/>
          <a:stretch/>
        </p:blipFill>
        <p:spPr bwMode="auto">
          <a:xfrm>
            <a:off x="1095701" y="3649499"/>
            <a:ext cx="5625000" cy="306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1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dirty="0"/>
              <a:t>В зависимост от </a:t>
            </a:r>
            <a:r>
              <a:rPr lang="bg-BG" b="1" dirty="0"/>
              <a:t>качеството</a:t>
            </a:r>
            <a:r>
              <a:rPr lang="bg-BG" dirty="0"/>
              <a:t> и </a:t>
            </a:r>
            <a:r>
              <a:rPr lang="bg-BG" b="1" dirty="0"/>
              <a:t>предназначението</a:t>
            </a:r>
            <a:r>
              <a:rPr lang="bg-BG" dirty="0"/>
              <a:t> на </a:t>
            </a:r>
            <a:r>
              <a:rPr lang="bg-BG" b="1" dirty="0"/>
              <a:t>изображението</a:t>
            </a:r>
            <a:r>
              <a:rPr lang="bg-BG" dirty="0"/>
              <a:t> можем да го сканираме с </a:t>
            </a:r>
            <a:r>
              <a:rPr lang="bg-BG" b="1" dirty="0"/>
              <a:t>различна разделителна способност</a:t>
            </a:r>
            <a:endParaRPr lang="en-US" b="1" dirty="0"/>
          </a:p>
          <a:p>
            <a:r>
              <a:rPr lang="bg-BG" dirty="0"/>
              <a:t>Например за сканиране на:</a:t>
            </a:r>
          </a:p>
          <a:p>
            <a:pPr lvl="1"/>
            <a:r>
              <a:rPr lang="bg-BG" b="1" dirty="0"/>
              <a:t>Текстови документ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150</a:t>
            </a:r>
            <a:r>
              <a:rPr lang="bg-BG" b="1" dirty="0"/>
              <a:t> </a:t>
            </a:r>
            <a:r>
              <a:rPr lang="en-US" b="1" dirty="0"/>
              <a:t>dpi</a:t>
            </a:r>
          </a:p>
          <a:p>
            <a:pPr lvl="1"/>
            <a:r>
              <a:rPr lang="bg-BG" b="1" dirty="0"/>
              <a:t>Фотография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400</a:t>
            </a:r>
            <a:r>
              <a:rPr lang="bg-BG" b="1" dirty="0"/>
              <a:t> </a:t>
            </a:r>
            <a:r>
              <a:rPr lang="en-US" b="1" dirty="0"/>
              <a:t>dpi</a:t>
            </a:r>
          </a:p>
          <a:p>
            <a:pPr lvl="1"/>
            <a:r>
              <a:rPr lang="bg-BG" b="1" dirty="0"/>
              <a:t>Диапозитив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600-2400</a:t>
            </a:r>
            <a:r>
              <a:rPr lang="bg-BG" b="1" dirty="0"/>
              <a:t> </a:t>
            </a:r>
            <a:r>
              <a:rPr lang="en-US" b="1" dirty="0"/>
              <a:t>dpi</a:t>
            </a:r>
          </a:p>
          <a:p>
            <a:r>
              <a:rPr lang="bg-BG" dirty="0"/>
              <a:t>Изображенията сканирани с висока разделителна способност са </a:t>
            </a:r>
            <a:r>
              <a:rPr lang="bg-BG" b="1" dirty="0"/>
              <a:t>по-детайлни</a:t>
            </a:r>
            <a:r>
              <a:rPr lang="bg-BG" dirty="0"/>
              <a:t>, но с </a:t>
            </a:r>
            <a:r>
              <a:rPr lang="bg-BG" b="1" dirty="0"/>
              <a:t>по-голям размер на файла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Разделителна способност при сканиране</a:t>
            </a:r>
            <a:endParaRPr lang="en-US" dirty="0"/>
          </a:p>
        </p:txBody>
      </p:sp>
      <p:pic>
        <p:nvPicPr>
          <p:cNvPr id="5122" name="Picture 2" descr="Why is 300 DPI Good for Printing: The Key To Perfect Prints – Arka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1"/>
          <a:stretch/>
        </p:blipFill>
        <p:spPr bwMode="auto">
          <a:xfrm>
            <a:off x="6546000" y="2249816"/>
            <a:ext cx="4995000" cy="31141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26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Използване на скенер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Сканиране на изображения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525" y="1539000"/>
            <a:ext cx="2250000" cy="22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0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Сканиране с </a:t>
            </a:r>
            <a:r>
              <a:rPr lang="en-US" dirty="0"/>
              <a:t>Paint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59763" b="59390"/>
          <a:stretch/>
        </p:blipFill>
        <p:spPr>
          <a:xfrm>
            <a:off x="1483500" y="1400971"/>
            <a:ext cx="9225000" cy="504332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ounded Rectangular Callout 8"/>
          <p:cNvSpPr/>
          <p:nvPr/>
        </p:nvSpPr>
        <p:spPr bwMode="auto">
          <a:xfrm>
            <a:off x="7401000" y="4509000"/>
            <a:ext cx="3060000" cy="1080000"/>
          </a:xfrm>
          <a:prstGeom prst="wedgeRoundRectCallout">
            <a:avLst>
              <a:gd name="adj1" fmla="val -26221"/>
              <a:gd name="adj2" fmla="val 405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програмата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171000" y="2349000"/>
            <a:ext cx="2385000" cy="1080000"/>
          </a:xfrm>
          <a:prstGeom prst="wedgeRoundRectCallout">
            <a:avLst>
              <a:gd name="adj1" fmla="val -97808"/>
              <a:gd name="adj2" fmla="val -9039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276928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5894</TotalTime>
  <Words>815</Words>
  <Application>Microsoft Macintosh PowerPoint</Application>
  <PresentationFormat>Widescreen</PresentationFormat>
  <Paragraphs>127</Paragraphs>
  <Slides>26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Consolas</vt:lpstr>
      <vt:lpstr>Wingdings</vt:lpstr>
      <vt:lpstr>SoftUni</vt:lpstr>
      <vt:lpstr>Дигитализиране на изображение. Обработване и запазване</vt:lpstr>
      <vt:lpstr>Съдържание</vt:lpstr>
      <vt:lpstr>Дигитализация</vt:lpstr>
      <vt:lpstr>Дигитализация</vt:lpstr>
      <vt:lpstr>Какво е скенер?</vt:lpstr>
      <vt:lpstr>Какво е разделителна способност?</vt:lpstr>
      <vt:lpstr>Разделителна способност при сканиране</vt:lpstr>
      <vt:lpstr>Сканиране на изображения</vt:lpstr>
      <vt:lpstr>Сканиране с Paint</vt:lpstr>
      <vt:lpstr>Сканиране с Paint</vt:lpstr>
      <vt:lpstr>Сканиране с Paint</vt:lpstr>
      <vt:lpstr>Preview</vt:lpstr>
      <vt:lpstr>Стандартни настройки за сканиране</vt:lpstr>
      <vt:lpstr>Custom Settings</vt:lpstr>
      <vt:lpstr>Advanced Properties</vt:lpstr>
      <vt:lpstr>Област на сканиране</vt:lpstr>
      <vt:lpstr>Сканиране на изображение</vt:lpstr>
      <vt:lpstr>Сканиране на изображение</vt:lpstr>
      <vt:lpstr>Цифрова фотография</vt:lpstr>
      <vt:lpstr>Цифрова фотография</vt:lpstr>
      <vt:lpstr>͏Прехвърляне на изображения от смартфон или фотоапарат на компютър</vt:lpstr>
      <vt:lpstr>Прехвърляне на изображения към компютър</vt:lpstr>
      <vt:lpstr>Използване на облачни услуги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Дигитализиране на изображение. Обработване и запазване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Александрина Ю. Механджийска</cp:lastModifiedBy>
  <cp:revision>1276</cp:revision>
  <dcterms:created xsi:type="dcterms:W3CDTF">2018-05-23T13:08:44Z</dcterms:created>
  <dcterms:modified xsi:type="dcterms:W3CDTF">2024-07-15T11:12:41Z</dcterms:modified>
  <cp:category/>
</cp:coreProperties>
</file>

<file path=docProps/thumbnail.jpeg>
</file>